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2"/>
  </p:notesMasterIdLst>
  <p:sldIdLst>
    <p:sldId id="489" r:id="rId3"/>
    <p:sldId id="475" r:id="rId4"/>
    <p:sldId id="472" r:id="rId5"/>
    <p:sldId id="473" r:id="rId6"/>
    <p:sldId id="469" r:id="rId7"/>
    <p:sldId id="474" r:id="rId8"/>
    <p:sldId id="476" r:id="rId9"/>
    <p:sldId id="477" r:id="rId10"/>
    <p:sldId id="468" r:id="rId11"/>
    <p:sldId id="478" r:id="rId12"/>
    <p:sldId id="486" r:id="rId13"/>
    <p:sldId id="479" r:id="rId14"/>
    <p:sldId id="483" r:id="rId15"/>
    <p:sldId id="480" r:id="rId16"/>
    <p:sldId id="488" r:id="rId17"/>
    <p:sldId id="440" r:id="rId18"/>
    <p:sldId id="454" r:id="rId19"/>
    <p:sldId id="443" r:id="rId20"/>
    <p:sldId id="453" r:id="rId21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MIREIA ESTEBAN LAFUENTE" initials="MEL" lastIdx="1" clrIdx="0">
    <p:extLst/>
  </p:cmAuthor>
  <p:cmAuthor id="2" name="MAIDER LACALLE ASENSIO" initials="MLA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25D"/>
    <a:srgbClr val="911238"/>
    <a:srgbClr val="A39992"/>
    <a:srgbClr val="FFFFFF"/>
    <a:srgbClr val="FFEFEF"/>
    <a:srgbClr val="FEE8E9"/>
    <a:srgbClr val="FED2D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1058" autoAdjust="0"/>
  </p:normalViewPr>
  <p:slideViewPr>
    <p:cSldViewPr snapToGrid="0">
      <p:cViewPr varScale="1">
        <p:scale>
          <a:sx n="67" d="100"/>
          <a:sy n="67" d="100"/>
        </p:scale>
        <p:origin x="1062" y="60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2052A-D669-8D45-8C09-06AE0B635226}" type="datetimeFigureOut">
              <a:rPr lang="es-ES_tradnl" smtClean="0"/>
              <a:t>29/03/2019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573DD-D05E-7348-A2F2-D4ABE37813E3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339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73DD-D05E-7348-A2F2-D4ABE37813E3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54732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73DD-D05E-7348-A2F2-D4ABE37813E3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681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73DD-D05E-7348-A2F2-D4ABE37813E3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01572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73DD-D05E-7348-A2F2-D4ABE37813E3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123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73DD-D05E-7348-A2F2-D4ABE37813E3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0186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73DD-D05E-7348-A2F2-D4ABE37813E3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369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73DD-D05E-7348-A2F2-D4ABE37813E3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4743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73DD-D05E-7348-A2F2-D4ABE37813E3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6610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73DD-D05E-7348-A2F2-D4ABE37813E3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4005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73DD-D05E-7348-A2F2-D4ABE37813E3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331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41-D746-4A72-A402-901DE39FC3D3}" type="datetimeFigureOut">
              <a:rPr lang="es-ES" smtClean="0"/>
              <a:t>29/03/2019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B21B-466D-41B2-B4F2-AB0E11E76D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70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41-D746-4A72-A402-901DE39FC3D3}" type="datetimeFigureOut">
              <a:rPr lang="es-ES" smtClean="0"/>
              <a:t>29/03/2019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B21B-466D-41B2-B4F2-AB0E11E76D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41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41-D746-4A72-A402-901DE39FC3D3}" type="datetimeFigureOut">
              <a:rPr lang="es-ES" smtClean="0"/>
              <a:t>29/03/2019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B21B-466D-41B2-B4F2-AB0E11E76D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14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913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41-D746-4A72-A402-901DE39FC3D3}" type="datetimeFigureOut">
              <a:rPr lang="es-ES" smtClean="0"/>
              <a:t>29/03/2019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B21B-466D-41B2-B4F2-AB0E11E76D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70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41-D746-4A72-A402-901DE39FC3D3}" type="datetimeFigureOut">
              <a:rPr lang="es-ES" smtClean="0"/>
              <a:t>29/03/2019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B21B-466D-41B2-B4F2-AB0E11E76D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9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41-D746-4A72-A402-901DE39FC3D3}" type="datetimeFigureOut">
              <a:rPr lang="es-ES" smtClean="0"/>
              <a:t>29/03/2019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B21B-466D-41B2-B4F2-AB0E11E76D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8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41-D746-4A72-A402-901DE39FC3D3}" type="datetimeFigureOut">
              <a:rPr lang="es-ES" smtClean="0"/>
              <a:t>29/03/2019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B21B-466D-41B2-B4F2-AB0E11E76D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06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41-D746-4A72-A402-901DE39FC3D3}" type="datetimeFigureOut">
              <a:rPr lang="es-ES" smtClean="0"/>
              <a:t>29/03/2019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B21B-466D-41B2-B4F2-AB0E11E76D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85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41-D746-4A72-A402-901DE39FC3D3}" type="datetimeFigureOut">
              <a:rPr lang="es-ES" smtClean="0"/>
              <a:t>29/03/2019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B21B-466D-41B2-B4F2-AB0E11E76D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3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41-D746-4A72-A402-901DE39FC3D3}" type="datetimeFigureOut">
              <a:rPr lang="es-ES" smtClean="0"/>
              <a:t>29/03/2019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B21B-466D-41B2-B4F2-AB0E11E76D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29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9441-D746-4A72-A402-901DE39FC3D3}" type="datetimeFigureOut">
              <a:rPr lang="es-ES" smtClean="0"/>
              <a:t>29/03/2019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B21B-466D-41B2-B4F2-AB0E11E76D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246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9441-D746-4A72-A402-901DE39FC3D3}" type="datetimeFigureOut">
              <a:rPr lang="es-ES" smtClean="0"/>
              <a:t>29/03/2019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FB21B-466D-41B2-B4F2-AB0E11E76DB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73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D2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 userDrawn="1"/>
        </p:nvSpPr>
        <p:spPr>
          <a:xfrm>
            <a:off x="5364480" y="6117336"/>
            <a:ext cx="1463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nh-collection.com</a:t>
            </a:r>
            <a:endParaRPr lang="es-ES" sz="9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91" y="2939162"/>
            <a:ext cx="8437418" cy="17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8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7626"/>
            <a:ext cx="12192000" cy="705160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646864"/>
            <a:ext cx="12192000" cy="1226633"/>
          </a:xfrm>
          <a:prstGeom prst="rect">
            <a:avLst/>
          </a:prstGeom>
          <a:solidFill>
            <a:srgbClr val="911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69" y="5898552"/>
            <a:ext cx="1620862" cy="7099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7960"/>
            <a:ext cx="12192000" cy="1114425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Marcador de texto 1"/>
          <p:cNvSpPr txBox="1">
            <a:spLocks/>
          </p:cNvSpPr>
          <p:nvPr/>
        </p:nvSpPr>
        <p:spPr bwMode="auto">
          <a:xfrm>
            <a:off x="0" y="296460"/>
            <a:ext cx="12192000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altLang="es-ES" sz="2400" dirty="0" smtClean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 </a:t>
            </a:r>
            <a:r>
              <a:rPr lang="es-ES_tradnl" altLang="es-ES" sz="2400" dirty="0" err="1" smtClean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Collection</a:t>
            </a:r>
            <a:r>
              <a:rPr lang="es-ES_tradnl" altLang="es-ES" sz="2400" dirty="0" smtClean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Roma Centro</a:t>
            </a:r>
            <a:endParaRPr lang="es-ES" altLang="es-ES" sz="2400" dirty="0" smtClean="0">
              <a:solidFill>
                <a:srgbClr val="9D223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41" y="199761"/>
            <a:ext cx="1520290" cy="8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3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428" y="3488788"/>
            <a:ext cx="4063486" cy="339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3328" y="3488788"/>
            <a:ext cx="4018671" cy="3373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428" y="-16893"/>
            <a:ext cx="4063486" cy="34249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640" y="0"/>
            <a:ext cx="4023360" cy="34080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3990591" cy="684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279474" y="416592"/>
            <a:ext cx="3594602" cy="2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_tradnl" sz="1800" dirty="0" err="1" smtClean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Accommodation</a:t>
            </a:r>
            <a:endParaRPr lang="es-ES_tradnl" altLang="es-ES_tradnl" sz="1800" dirty="0" smtClean="0">
              <a:solidFill>
                <a:srgbClr val="9D223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9474" y="814039"/>
            <a:ext cx="3594602" cy="0"/>
          </a:xfrm>
          <a:prstGeom prst="line">
            <a:avLst/>
          </a:prstGeom>
          <a:ln>
            <a:solidFill>
              <a:srgbClr val="911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4238" y="772084"/>
            <a:ext cx="78003" cy="78003"/>
          </a:xfrm>
          <a:prstGeom prst="ellipse">
            <a:avLst/>
          </a:prstGeom>
          <a:solidFill>
            <a:srgbClr val="911238"/>
          </a:solidFill>
          <a:ln>
            <a:solidFill>
              <a:srgbClr val="911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1902720" y="715843"/>
            <a:ext cx="241362" cy="8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TextBox 3"/>
          <p:cNvSpPr txBox="1"/>
          <p:nvPr/>
        </p:nvSpPr>
        <p:spPr>
          <a:xfrm>
            <a:off x="263241" y="979005"/>
            <a:ext cx="34641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hotel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257 modern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spacious rooms, distributed over 8 floors. </a:t>
            </a:r>
            <a:endParaRPr lang="en-US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ooms located on the upper floors offer to our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panoramic views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Rome's beautiful and historical architecture and skyline including St Peter’s Dome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219" y="2551900"/>
            <a:ext cx="294014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 Superior Rooms</a:t>
            </a:r>
          </a:p>
          <a:p>
            <a:pPr algn="ctr">
              <a:lnSpc>
                <a:spcPct val="150000"/>
              </a:lnSpc>
            </a:pPr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</a:t>
            </a:r>
          </a:p>
          <a:p>
            <a:pPr algn="ctr"/>
            <a:endParaRPr lang="it-IT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Premium Rooms with view</a:t>
            </a:r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Premium XL Rooms</a:t>
            </a:r>
          </a:p>
          <a:p>
            <a:pPr algn="ctr">
              <a:lnSpc>
                <a:spcPct val="150000"/>
              </a:lnSpc>
            </a:pPr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Junior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Suites</a:t>
            </a:r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Duplex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Suites with view</a:t>
            </a:r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Presidential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Suites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view</a:t>
            </a:r>
          </a:p>
          <a:p>
            <a:endParaRPr lang="it-IT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3" y="5721999"/>
            <a:ext cx="2236672" cy="11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4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91" y="6165029"/>
            <a:ext cx="649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the breathtaking view from the Presidential Suite</a:t>
            </a:r>
            <a:endParaRPr lang="it-I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4379742" y="0"/>
            <a:ext cx="7812258" cy="68927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519" y="-1578"/>
            <a:ext cx="4205403" cy="684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-4321" y="416592"/>
            <a:ext cx="4205403" cy="2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_tradnl" sz="1800" dirty="0" err="1" smtClean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Services</a:t>
            </a:r>
            <a:r>
              <a:rPr lang="es-ES_tradnl" altLang="es-ES_tradnl" sz="1800" dirty="0" smtClean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s-ES_tradnl" altLang="es-ES_tradnl" sz="1800" dirty="0" err="1" smtClean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Gastronomy</a:t>
            </a:r>
            <a:endParaRPr lang="es-ES_tradnl" altLang="es-ES_tradnl" sz="1800" dirty="0" smtClean="0">
              <a:solidFill>
                <a:srgbClr val="9D223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9474" y="814039"/>
            <a:ext cx="3594602" cy="0"/>
          </a:xfrm>
          <a:prstGeom prst="line">
            <a:avLst/>
          </a:prstGeom>
          <a:ln>
            <a:solidFill>
              <a:srgbClr val="911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4238" y="772084"/>
            <a:ext cx="78003" cy="78003"/>
          </a:xfrm>
          <a:prstGeom prst="ellipse">
            <a:avLst/>
          </a:prstGeom>
          <a:solidFill>
            <a:srgbClr val="911238"/>
          </a:solidFill>
          <a:ln>
            <a:solidFill>
              <a:srgbClr val="911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1932558" y="727076"/>
            <a:ext cx="241362" cy="78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angle 4"/>
          <p:cNvSpPr/>
          <p:nvPr/>
        </p:nvSpPr>
        <p:spPr>
          <a:xfrm>
            <a:off x="216937" y="979005"/>
            <a:ext cx="3802741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restaurant at NH Collection Roma Centro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varied high-quality culinary experience that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surprise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with refined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specialties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Italian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international cuisine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</a:t>
            </a:r>
            <a:r>
              <a:rPr lang="en-US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flavours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 Rome dishes.</a:t>
            </a:r>
            <a:endParaRPr lang="it-IT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guests may choose their preferred wine from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decide to taste new labels from local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wineries</a:t>
            </a:r>
            <a:r>
              <a:rPr lang="en-US" dirty="0">
                <a:solidFill>
                  <a:srgbClr val="0F0000"/>
                </a:solidFill>
                <a:latin typeface="Gotham-BookItalic" pitchFamily="50" charset="0"/>
              </a:rPr>
              <a:t>.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255938" y="3623311"/>
            <a:ext cx="359460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Refined and traditional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cuisine</a:t>
            </a:r>
          </a:p>
          <a:p>
            <a:pPr algn="ctr">
              <a:lnSpc>
                <a:spcPct val="150000"/>
              </a:lnSpc>
            </a:pP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 wines</a:t>
            </a:r>
          </a:p>
          <a:p>
            <a:pPr algn="ctr">
              <a:lnSpc>
                <a:spcPct val="150000"/>
              </a:lnSpc>
            </a:pPr>
            <a:endParaRPr lang="en-US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Delicious </a:t>
            </a:r>
            <a:r>
              <a:rPr lang="it-IT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healthy breakfast every morning</a:t>
            </a:r>
          </a:p>
          <a:p>
            <a:pPr algn="ctr"/>
            <a:endParaRPr lang="it-IT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3" y="5721999"/>
            <a:ext cx="2236672" cy="11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81205"/>
          </a:xfrm>
          <a:prstGeom prst="rect">
            <a:avLst/>
          </a:prstGeom>
        </p:spPr>
      </p:pic>
      <p:sp>
        <p:nvSpPr>
          <p:cNvPr id="6" name="Marcador de texto 1"/>
          <p:cNvSpPr txBox="1">
            <a:spLocks/>
          </p:cNvSpPr>
          <p:nvPr/>
        </p:nvSpPr>
        <p:spPr bwMode="auto">
          <a:xfrm>
            <a:off x="400013" y="6053934"/>
            <a:ext cx="8621712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talian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cuisine</a:t>
            </a:r>
            <a:endParaRPr lang="es-ES" altLang="es-ES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2261" cy="6865034"/>
          </a:xfrm>
          <a:prstGeom prst="rect">
            <a:avLst/>
          </a:prstGeom>
        </p:spPr>
      </p:pic>
      <p:sp>
        <p:nvSpPr>
          <p:cNvPr id="5" name="Marcador de texto 1"/>
          <p:cNvSpPr txBox="1">
            <a:spLocks/>
          </p:cNvSpPr>
          <p:nvPr/>
        </p:nvSpPr>
        <p:spPr bwMode="auto">
          <a:xfrm>
            <a:off x="478743" y="6022096"/>
            <a:ext cx="8621712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stylish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contemporary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 to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indulge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socialize</a:t>
            </a:r>
            <a:endParaRPr lang="es-ES" altLang="es-E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2615" y="12716"/>
            <a:ext cx="4205403" cy="684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-4321" y="416592"/>
            <a:ext cx="4205403" cy="2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_tradnl" sz="1800" dirty="0" smtClean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Meetings &amp; </a:t>
            </a:r>
            <a:r>
              <a:rPr lang="es-ES_tradnl" altLang="es-ES_tradnl" sz="1800" dirty="0" err="1" smtClean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Events</a:t>
            </a:r>
            <a:endParaRPr lang="es-ES_tradnl" altLang="es-ES_tradnl" sz="1800" dirty="0" smtClean="0">
              <a:solidFill>
                <a:srgbClr val="9D223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9474" y="814039"/>
            <a:ext cx="3594602" cy="0"/>
          </a:xfrm>
          <a:prstGeom prst="line">
            <a:avLst/>
          </a:prstGeom>
          <a:ln>
            <a:solidFill>
              <a:srgbClr val="911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4238" y="772084"/>
            <a:ext cx="78003" cy="78003"/>
          </a:xfrm>
          <a:prstGeom prst="ellipse">
            <a:avLst/>
          </a:prstGeom>
          <a:solidFill>
            <a:srgbClr val="911238"/>
          </a:solidFill>
          <a:ln>
            <a:solidFill>
              <a:srgbClr val="911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1910713" y="722499"/>
            <a:ext cx="241362" cy="80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54" y="5721999"/>
            <a:ext cx="2236672" cy="11232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6427" y="1088997"/>
            <a:ext cx="365764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hotel NH Collection Roma Centro offers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high level of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 and technology for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conferences, meetings and events.</a:t>
            </a:r>
          </a:p>
          <a:p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Nineteen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rooms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versatile spaces for hosting meetings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maximum of 220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delegates.</a:t>
            </a:r>
          </a:p>
          <a:p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plenaries and several break out rooms are ready to meet any kind of request whilst our specialized staff is at our guests complete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disposal to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of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need.</a:t>
            </a:r>
            <a:endParaRPr lang="it-IT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/>
          <p:cNvSpPr txBox="1">
            <a:spLocks/>
          </p:cNvSpPr>
          <p:nvPr/>
        </p:nvSpPr>
        <p:spPr bwMode="auto">
          <a:xfrm>
            <a:off x="505798" y="5065073"/>
            <a:ext cx="9046166" cy="14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_tradnl" altLang="es-E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stroll</a:t>
            </a:r>
            <a:r>
              <a:rPr lang="es-ES_tradnl" alt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s-ES_tradnl" alt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altLang="es-E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eternal </a:t>
            </a:r>
            <a:r>
              <a:rPr lang="es-ES_tradnl" altLang="es-E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  <a:endParaRPr lang="es-ES_tradnl" altLang="es-E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900203"/>
          </a:xfrm>
          <a:prstGeom prst="rect">
            <a:avLst/>
          </a:prstGeom>
        </p:spPr>
      </p:pic>
      <p:sp>
        <p:nvSpPr>
          <p:cNvPr id="7" name="Marcador de texto 1"/>
          <p:cNvSpPr txBox="1">
            <a:spLocks/>
          </p:cNvSpPr>
          <p:nvPr/>
        </p:nvSpPr>
        <p:spPr bwMode="auto">
          <a:xfrm>
            <a:off x="478743" y="6022096"/>
            <a:ext cx="8621712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place to be in Rome </a:t>
            </a:r>
            <a:endParaRPr lang="es-ES" altLang="es-E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045" y="147130"/>
            <a:ext cx="4205403" cy="6410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TextBox 14"/>
          <p:cNvSpPr txBox="1"/>
          <p:nvPr/>
        </p:nvSpPr>
        <p:spPr>
          <a:xfrm>
            <a:off x="1185753" y="2941972"/>
            <a:ext cx="9560536" cy="12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NH Collection, the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upper-upscal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brand of the NH Hotel Group,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hotels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Europe and Latin America.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distinctive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authentic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source of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inspiration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more. The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unexpected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gestures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turn the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s-ES_tradnl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extraordinary</a:t>
            </a:r>
            <a:r>
              <a:rPr lang="it-IT" altLang="es-ES_tradnl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altLang="es-ES_tradnl" sz="14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63319" y="1777962"/>
            <a:ext cx="4205403" cy="433495"/>
            <a:chOff x="-4321" y="416592"/>
            <a:chExt cx="4205403" cy="433495"/>
          </a:xfrm>
        </p:grpSpPr>
        <p:sp>
          <p:nvSpPr>
            <p:cNvPr id="14" name="Title 3"/>
            <p:cNvSpPr txBox="1">
              <a:spLocks/>
            </p:cNvSpPr>
            <p:nvPr/>
          </p:nvSpPr>
          <p:spPr bwMode="auto">
            <a:xfrm>
              <a:off x="-4321" y="416592"/>
              <a:ext cx="4205403" cy="30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numCol="1" anchorCtr="0" compatLnSpc="1">
              <a:prstTxWarp prst="textNoShape">
                <a:avLst/>
              </a:prstTxWarp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s-ES_tradnl" altLang="es-ES_tradnl" sz="1800" dirty="0" err="1" smtClean="0">
                  <a:solidFill>
                    <a:srgbClr val="9D2235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About</a:t>
              </a:r>
              <a:r>
                <a:rPr lang="es-ES_tradnl" altLang="es-ES_tradnl" sz="1800" dirty="0" smtClean="0">
                  <a:solidFill>
                    <a:srgbClr val="9D2235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 NH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79474" y="814039"/>
              <a:ext cx="3594602" cy="0"/>
            </a:xfrm>
            <a:prstGeom prst="line">
              <a:avLst/>
            </a:prstGeom>
            <a:ln>
              <a:solidFill>
                <a:srgbClr val="9112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014238" y="772084"/>
              <a:ext cx="78003" cy="78003"/>
            </a:xfrm>
            <a:prstGeom prst="ellipse">
              <a:avLst/>
            </a:prstGeom>
            <a:solidFill>
              <a:srgbClr val="911238"/>
            </a:solidFill>
            <a:ln>
              <a:solidFill>
                <a:srgbClr val="9112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845340" y="692818"/>
            <a:ext cx="241362" cy="8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angle 12"/>
          <p:cNvSpPr/>
          <p:nvPr/>
        </p:nvSpPr>
        <p:spPr>
          <a:xfrm>
            <a:off x="5860863" y="2122623"/>
            <a:ext cx="12003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542" y="4709125"/>
            <a:ext cx="2236672" cy="11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" b="191"/>
          <a:stretch/>
        </p:blipFill>
        <p:spPr>
          <a:xfrm>
            <a:off x="7337503" y="61379"/>
            <a:ext cx="4854498" cy="6796621"/>
          </a:xfrm>
          <a:prstGeom prst="rect">
            <a:avLst/>
          </a:prstGeom>
        </p:spPr>
      </p:pic>
      <p:sp>
        <p:nvSpPr>
          <p:cNvPr id="5" name="Rectángulo 2"/>
          <p:cNvSpPr/>
          <p:nvPr/>
        </p:nvSpPr>
        <p:spPr>
          <a:xfrm>
            <a:off x="3047999" y="1143862"/>
            <a:ext cx="6096000" cy="13506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7D725D"/>
                </a:solidFill>
                <a:latin typeface="Gotham-Book" pitchFamily="50" charset="0"/>
              </a:rPr>
              <a:t>Feel the place connecting with the city’s soul.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7D725D"/>
                </a:solidFill>
                <a:latin typeface="Gotham-Book" pitchFamily="50" charset="0"/>
              </a:rPr>
              <a:t>Feel inspired by the eclectic elegant atmosphere.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7D725D"/>
                </a:solidFill>
                <a:latin typeface="Gotham-Book" pitchFamily="50" charset="0"/>
              </a:rPr>
              <a:t>Feel unique rejoicing in outstanding service.</a:t>
            </a:r>
          </a:p>
          <a:p>
            <a:pPr algn="ctr">
              <a:lnSpc>
                <a:spcPct val="150000"/>
              </a:lnSpc>
            </a:pPr>
            <a:r>
              <a:rPr lang="es-ES" sz="1400" dirty="0" err="1">
                <a:solidFill>
                  <a:srgbClr val="7D725D"/>
                </a:solidFill>
                <a:latin typeface="Gotham-Book" pitchFamily="50" charset="0"/>
              </a:rPr>
              <a:t>Get</a:t>
            </a:r>
            <a:r>
              <a:rPr lang="es-ES" sz="1400" dirty="0">
                <a:solidFill>
                  <a:srgbClr val="7D725D"/>
                </a:solidFill>
                <a:latin typeface="Gotham-Book" pitchFamily="50" charset="0"/>
              </a:rPr>
              <a:t> </a:t>
            </a:r>
            <a:r>
              <a:rPr lang="es-ES" sz="1400" dirty="0" err="1">
                <a:solidFill>
                  <a:srgbClr val="7D725D"/>
                </a:solidFill>
                <a:latin typeface="Gotham-Book" pitchFamily="50" charset="0"/>
              </a:rPr>
              <a:t>ready</a:t>
            </a:r>
            <a:r>
              <a:rPr lang="es-ES" sz="1400" dirty="0">
                <a:solidFill>
                  <a:srgbClr val="7D725D"/>
                </a:solidFill>
                <a:latin typeface="Gotham-Book" pitchFamily="50" charset="0"/>
              </a:rPr>
              <a:t> to </a:t>
            </a:r>
            <a:r>
              <a:rPr lang="es-ES" sz="1400" dirty="0" err="1">
                <a:solidFill>
                  <a:srgbClr val="7D725D"/>
                </a:solidFill>
                <a:latin typeface="Gotham-Book" pitchFamily="50" charset="0"/>
              </a:rPr>
              <a:t>feel</a:t>
            </a:r>
            <a:r>
              <a:rPr lang="es-ES" sz="1400" dirty="0">
                <a:solidFill>
                  <a:srgbClr val="7D725D"/>
                </a:solidFill>
                <a:latin typeface="Gotham-Book" pitchFamily="50" charset="0"/>
              </a:rPr>
              <a:t>.</a:t>
            </a:r>
            <a:endParaRPr lang="es-ES" sz="1400" dirty="0">
              <a:solidFill>
                <a:srgbClr val="7D725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74" y="3459689"/>
            <a:ext cx="2349249" cy="125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9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757" y="0"/>
            <a:ext cx="12210757" cy="6865035"/>
          </a:xfrm>
          <a:prstGeom prst="rect">
            <a:avLst/>
          </a:prstGeom>
        </p:spPr>
      </p:pic>
      <p:sp>
        <p:nvSpPr>
          <p:cNvPr id="4" name="Marcador de texto 1"/>
          <p:cNvSpPr txBox="1">
            <a:spLocks/>
          </p:cNvSpPr>
          <p:nvPr/>
        </p:nvSpPr>
        <p:spPr bwMode="auto">
          <a:xfrm>
            <a:off x="400012" y="6025799"/>
            <a:ext cx="10052283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pleasant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E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159" y="0"/>
            <a:ext cx="7863841" cy="68452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312" y="0"/>
            <a:ext cx="4205403" cy="684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-4321" y="416592"/>
            <a:ext cx="4205403" cy="2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_tradnl" sz="1800" dirty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s-ES_tradnl" altLang="es-ES_tradnl" sz="1800" dirty="0" smtClean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estination and location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79474" y="814039"/>
            <a:ext cx="3594602" cy="0"/>
          </a:xfrm>
          <a:prstGeom prst="line">
            <a:avLst/>
          </a:prstGeom>
          <a:ln>
            <a:solidFill>
              <a:srgbClr val="911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4238" y="772084"/>
            <a:ext cx="78003" cy="78003"/>
          </a:xfrm>
          <a:prstGeom prst="ellipse">
            <a:avLst/>
          </a:prstGeom>
          <a:solidFill>
            <a:srgbClr val="911238"/>
          </a:solidFill>
          <a:ln>
            <a:solidFill>
              <a:srgbClr val="911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1985284" y="692983"/>
            <a:ext cx="172730" cy="111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3" y="5721999"/>
            <a:ext cx="2236672" cy="11232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7332" y="979005"/>
            <a:ext cx="36467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Collection Roma Centro is situated in an</a:t>
            </a:r>
          </a:p>
          <a:p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position in the heart of Rome in the</a:t>
            </a:r>
          </a:p>
          <a:p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elegant </a:t>
            </a:r>
            <a:r>
              <a:rPr lang="en-US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Rione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district, a renowned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centrally located residential area.</a:t>
            </a:r>
          </a:p>
          <a:p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location is strategic either for business and leisure travelers, close to the main historical sites as well as to the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sophisticated </a:t>
            </a:r>
            <a:r>
              <a:rPr lang="it-IT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boutiques of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 </a:t>
            </a:r>
            <a:r>
              <a:rPr lang="it-IT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Rienzo street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discover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 and elegance of  the main Italian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international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fashion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designers.</a:t>
            </a:r>
            <a:endParaRPr lang="it-IT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392" y="3713871"/>
            <a:ext cx="315662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Vatican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</a:p>
          <a:p>
            <a:pPr algn="ctr">
              <a:lnSpc>
                <a:spcPct val="150000"/>
              </a:lnSpc>
            </a:pPr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Castel Sant’Angelo</a:t>
            </a:r>
            <a:endParaRPr lang="it-IT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Piazza </a:t>
            </a:r>
            <a:r>
              <a:rPr lang="it-IT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Popolo</a:t>
            </a:r>
            <a:endParaRPr lang="it-IT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75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475" y="440527"/>
            <a:ext cx="11968160" cy="597694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20939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6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71" y="2216715"/>
            <a:ext cx="2860357" cy="1525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9373"/>
            <a:ext cx="12018701" cy="143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0024" y="-18752"/>
            <a:ext cx="7891976" cy="6864036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/>
        </p:nvSpPr>
        <p:spPr bwMode="auto">
          <a:xfrm>
            <a:off x="-4321" y="416592"/>
            <a:ext cx="4205403" cy="2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_tradnl" sz="1800" dirty="0" smtClean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Hotel </a:t>
            </a:r>
            <a:r>
              <a:rPr lang="es-ES_tradnl" altLang="es-ES_tradnl" sz="1800" dirty="0" err="1" smtClean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History</a:t>
            </a:r>
            <a:endParaRPr lang="es-ES_tradnl" altLang="es-ES_tradnl" sz="1800" dirty="0" smtClean="0">
              <a:solidFill>
                <a:srgbClr val="9D223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9474" y="814039"/>
            <a:ext cx="3594602" cy="0"/>
          </a:xfrm>
          <a:prstGeom prst="line">
            <a:avLst/>
          </a:prstGeom>
          <a:ln>
            <a:solidFill>
              <a:srgbClr val="911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4238" y="772084"/>
            <a:ext cx="78003" cy="78003"/>
          </a:xfrm>
          <a:prstGeom prst="ellipse">
            <a:avLst/>
          </a:prstGeom>
          <a:solidFill>
            <a:srgbClr val="911238"/>
          </a:solidFill>
          <a:ln>
            <a:solidFill>
              <a:srgbClr val="911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1932558" y="722563"/>
            <a:ext cx="241362" cy="8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angle 1"/>
          <p:cNvSpPr/>
          <p:nvPr/>
        </p:nvSpPr>
        <p:spPr>
          <a:xfrm>
            <a:off x="245385" y="1064992"/>
            <a:ext cx="361570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Collection Roma Centro has a distinctive</a:t>
            </a:r>
          </a:p>
          <a:p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architectural style that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perfectly blends with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prestigious atmosphere of the district where it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located: glass and alluminium curtain walls with particular dedication to the interior design.</a:t>
            </a:r>
          </a:p>
          <a:p>
            <a:endParaRPr lang="it-IT" sz="1300" i="1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3" y="5721999"/>
            <a:ext cx="2236672" cy="1123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069" y="2978313"/>
            <a:ext cx="3518007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Stylish and modern spaces without compromising comfort and elegance </a:t>
            </a:r>
            <a:endParaRPr lang="en-US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</a:t>
            </a:r>
            <a:r>
              <a:rPr lang="it-IT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between tradition and </a:t>
            </a: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</a:p>
          <a:p>
            <a:pPr algn="ctr">
              <a:lnSpc>
                <a:spcPct val="150000"/>
              </a:lnSpc>
            </a:pPr>
            <a:endParaRPr lang="it-IT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Breathtaking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views of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Rome's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architecture and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skyline from the upper floors</a:t>
            </a:r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300" i="1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300" i="1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300" i="1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1300" i="1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1300" i="1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89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237" y="-12716"/>
            <a:ext cx="784276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895" y="54592"/>
            <a:ext cx="4205403" cy="6803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279474" y="416592"/>
            <a:ext cx="3594602" cy="2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altLang="es-ES_tradnl" sz="1800" dirty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Interior </a:t>
            </a:r>
            <a:r>
              <a:rPr lang="es-ES_tradnl" altLang="es-ES_tradnl" sz="1800" dirty="0" err="1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Design</a:t>
            </a:r>
            <a:r>
              <a:rPr lang="es-ES_tradnl" altLang="es-ES_tradnl" sz="1800" dirty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&amp; </a:t>
            </a:r>
            <a:r>
              <a:rPr lang="es-ES_tradnl" altLang="es-ES_tradnl" sz="1800" dirty="0" err="1" smtClean="0">
                <a:solidFill>
                  <a:srgbClr val="9D2235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Settings</a:t>
            </a:r>
            <a:endParaRPr lang="es-ES_tradnl" altLang="es-ES_tradnl" sz="1800" dirty="0">
              <a:solidFill>
                <a:srgbClr val="9D2235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9474" y="814039"/>
            <a:ext cx="3594602" cy="0"/>
          </a:xfrm>
          <a:prstGeom prst="line">
            <a:avLst/>
          </a:prstGeom>
          <a:ln>
            <a:solidFill>
              <a:srgbClr val="911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14238" y="772084"/>
            <a:ext cx="78003" cy="78003"/>
          </a:xfrm>
          <a:prstGeom prst="ellipse">
            <a:avLst/>
          </a:prstGeom>
          <a:solidFill>
            <a:srgbClr val="911238"/>
          </a:solidFill>
          <a:ln>
            <a:solidFill>
              <a:srgbClr val="911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1904730" y="722726"/>
            <a:ext cx="241362" cy="8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TextBox 6"/>
          <p:cNvSpPr txBox="1"/>
          <p:nvPr/>
        </p:nvSpPr>
        <p:spPr>
          <a:xfrm>
            <a:off x="229079" y="979005"/>
            <a:ext cx="37661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NH Collection Roma Centro, formerly known as NH Roma Leonardo da Vinci, has undergone a sophisticated refurbishment.</a:t>
            </a:r>
          </a:p>
          <a:p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imposing building characterized by a second crystal skin and an innovatory interior decoration is now a new generation hotel.</a:t>
            </a:r>
          </a:p>
          <a:p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877" y="2806537"/>
            <a:ext cx="2776722" cy="1992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Refined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</a:p>
          <a:p>
            <a:pPr algn="ctr">
              <a:lnSpc>
                <a:spcPct val="150000"/>
              </a:lnSpc>
            </a:pPr>
            <a:endParaRPr lang="en-US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 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 combined with </a:t>
            </a:r>
            <a:endParaRPr lang="en-US" sz="1300" dirty="0" smtClean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contemporary taste</a:t>
            </a:r>
          </a:p>
          <a:p>
            <a:pPr algn="ctr">
              <a:lnSpc>
                <a:spcPct val="150000"/>
              </a:lnSpc>
            </a:pPr>
            <a:endParaRPr lang="it-IT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Charm</a:t>
            </a:r>
            <a:r>
              <a:rPr lang="en-US" sz="1300" dirty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solidFill>
                  <a:srgbClr val="7D72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elegance design</a:t>
            </a:r>
          </a:p>
          <a:p>
            <a:endParaRPr lang="en-US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300" dirty="0">
              <a:solidFill>
                <a:srgbClr val="7D72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3" y="5721999"/>
            <a:ext cx="2236672" cy="11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772"/>
          </a:xfrm>
          <a:prstGeom prst="rect">
            <a:avLst/>
          </a:prstGeom>
        </p:spPr>
      </p:pic>
      <p:sp>
        <p:nvSpPr>
          <p:cNvPr id="4" name="Marcador de texto 1"/>
          <p:cNvSpPr txBox="1">
            <a:spLocks/>
          </p:cNvSpPr>
          <p:nvPr/>
        </p:nvSpPr>
        <p:spPr bwMode="auto">
          <a:xfrm>
            <a:off x="371877" y="5997663"/>
            <a:ext cx="8621712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elegant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welcoming</a:t>
            </a:r>
            <a:r>
              <a:rPr lang="es-ES_tradnl" altLang="es-E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altLang="es-E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endParaRPr lang="es-ES" altLang="es-E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71" y="2216715"/>
            <a:ext cx="2860357" cy="1525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9373"/>
            <a:ext cx="12018701" cy="143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547</Words>
  <Application>Microsoft Office PowerPoint</Application>
  <PresentationFormat>Widescreen</PresentationFormat>
  <Paragraphs>87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Gotham-Book</vt:lpstr>
      <vt:lpstr>Gotham-BookItalic</vt:lpstr>
      <vt:lpstr>Times</vt:lpstr>
      <vt:lpstr>Tema de Office</vt:lpstr>
      <vt:lpstr>32_Diseño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Fuentes</dc:creator>
  <cp:lastModifiedBy>EMANUELA BOTTONI</cp:lastModifiedBy>
  <cp:revision>521</cp:revision>
  <cp:lastPrinted>2016-06-23T10:38:10Z</cp:lastPrinted>
  <dcterms:created xsi:type="dcterms:W3CDTF">2016-06-08T12:03:17Z</dcterms:created>
  <dcterms:modified xsi:type="dcterms:W3CDTF">2019-03-29T16:07:08Z</dcterms:modified>
</cp:coreProperties>
</file>